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Libre Baskerville"/>
      <p:regular r:id="rId15"/>
      <p:bold r:id="rId16"/>
      <p:italic r:id="rId17"/>
      <p:boldItalic r:id="rId18"/>
    </p:embeddedFont>
    <p:embeddedFont>
      <p:font typeface="DM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.fntdata"/><Relationship Id="rId11" Type="http://schemas.openxmlformats.org/officeDocument/2006/relationships/slide" Target="slides/slide7.xml"/><Relationship Id="rId22" Type="http://schemas.openxmlformats.org/officeDocument/2006/relationships/font" Target="fonts/DMSans-boldItalic.fntdata"/><Relationship Id="rId10" Type="http://schemas.openxmlformats.org/officeDocument/2006/relationships/slide" Target="slides/slide6.xml"/><Relationship Id="rId21" Type="http://schemas.openxmlformats.org/officeDocument/2006/relationships/font" Target="fonts/DM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ibreBaskerville-regular.fntdata"/><Relationship Id="rId14" Type="http://schemas.openxmlformats.org/officeDocument/2006/relationships/slide" Target="slides/slide10.xml"/><Relationship Id="rId17" Type="http://schemas.openxmlformats.org/officeDocument/2006/relationships/font" Target="fonts/LibreBaskerville-italic.fntdata"/><Relationship Id="rId16" Type="http://schemas.openxmlformats.org/officeDocument/2006/relationships/font" Target="fonts/LibreBaskerville-bold.fntdata"/><Relationship Id="rId5" Type="http://schemas.openxmlformats.org/officeDocument/2006/relationships/slide" Target="slides/slide1.xml"/><Relationship Id="rId19" Type="http://schemas.openxmlformats.org/officeDocument/2006/relationships/font" Target="fonts/DMSans-regular.fntdata"/><Relationship Id="rId6" Type="http://schemas.openxmlformats.org/officeDocument/2006/relationships/slide" Target="slides/slide2.xml"/><Relationship Id="rId18" Type="http://schemas.openxmlformats.org/officeDocument/2006/relationships/font" Target="fonts/LibreBaskervill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Shopping Behavior Analysis</a:t>
            </a:r>
            <a:endParaRPr b="0" i="0" sz="4450" u="none" cap="none" strike="noStrike"/>
          </a:p>
        </p:txBody>
      </p:sp>
      <p:sp>
        <p:nvSpPr>
          <p:cNvPr id="48" name="Google Shape;48;p13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Uncovering insights from 3,900 purchases to guide strategic business decisions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2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2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050"/>
              <a:buFont typeface="Libre Baskerville"/>
              <a:buNone/>
            </a:pPr>
            <a:r>
              <a:rPr b="0" i="0" lang="en-US" sz="30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Strategic Recommendations</a:t>
            </a:r>
            <a:endParaRPr b="0" i="0" sz="3050" u="none" cap="none" strike="noStrike"/>
          </a:p>
        </p:txBody>
      </p:sp>
      <p:sp>
        <p:nvSpPr>
          <p:cNvPr id="212" name="Google Shape;212;p22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fmla="val 4261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fmla="val 19455857" name="adj"/>
            </a:avLst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4" name="Google Shape;2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053" y="1422083"/>
            <a:ext cx="211455" cy="26431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Libre Baskerville"/>
              <a:buNone/>
            </a:pPr>
            <a:r>
              <a:rPr b="0" i="0" lang="en-US" sz="15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Boost Subscriptions</a:t>
            </a:r>
            <a:endParaRPr b="0" i="0" sz="1500" u="none" cap="none" strike="noStrike"/>
          </a:p>
        </p:txBody>
      </p:sp>
      <p:sp>
        <p:nvSpPr>
          <p:cNvPr id="216" name="Google Shape;216;p22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00"/>
              <a:buFont typeface="DM Sans"/>
              <a:buNone/>
            </a:pPr>
            <a:r>
              <a:rPr b="0" i="0" lang="en-US" sz="12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Promote exclusive benefits for subscribers</a:t>
            </a:r>
            <a:endParaRPr b="0" i="0" sz="1200" u="none" cap="none" strike="noStrike"/>
          </a:p>
        </p:txBody>
      </p:sp>
      <p:sp>
        <p:nvSpPr>
          <p:cNvPr id="217" name="Google Shape;217;p22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fmla="val 4261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fmla="val 19455857" name="adj"/>
            </a:avLst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9" name="Google Shape;21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8053" y="3122890"/>
            <a:ext cx="211455" cy="26431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Libre Baskerville"/>
              <a:buNone/>
            </a:pPr>
            <a:r>
              <a:rPr b="0" i="0" lang="en-US" sz="15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Loyalty Programs</a:t>
            </a:r>
            <a:endParaRPr b="0" i="0" sz="1500" u="none" cap="none" strike="noStrike"/>
          </a:p>
        </p:txBody>
      </p:sp>
      <p:sp>
        <p:nvSpPr>
          <p:cNvPr id="221" name="Google Shape;221;p22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00"/>
              <a:buFont typeface="DM Sans"/>
              <a:buNone/>
            </a:pPr>
            <a:r>
              <a:rPr b="0" i="0" lang="en-US" sz="12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Reward repeat buyers to increase retention</a:t>
            </a:r>
            <a:endParaRPr b="0" i="0" sz="1200" u="none" cap="none" strike="noStrike"/>
          </a:p>
        </p:txBody>
      </p:sp>
      <p:sp>
        <p:nvSpPr>
          <p:cNvPr id="222" name="Google Shape;222;p22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fmla="val 4261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fmla="val 19455857" name="adj"/>
            </a:avLst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4" name="Google Shape;22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8053" y="4823698"/>
            <a:ext cx="211455" cy="26431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Libre Baskerville"/>
              <a:buNone/>
            </a:pPr>
            <a:r>
              <a:rPr b="0" i="0" lang="en-US" sz="15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Targeted Marketing</a:t>
            </a:r>
            <a:endParaRPr b="0" i="0" sz="1500" u="none" cap="none" strike="noStrike"/>
          </a:p>
        </p:txBody>
      </p:sp>
      <p:sp>
        <p:nvSpPr>
          <p:cNvPr id="226" name="Google Shape;226;p2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00"/>
              <a:buFont typeface="DM Sans"/>
              <a:buNone/>
            </a:pPr>
            <a:r>
              <a:rPr b="0" i="0" lang="en-US" sz="12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Focus on high-revenue segments and express users</a:t>
            </a:r>
            <a:endParaRPr b="0" i="0" sz="1200" u="none" cap="none" strike="noStrike"/>
          </a:p>
        </p:txBody>
      </p:sp>
      <p:sp>
        <p:nvSpPr>
          <p:cNvPr id="227" name="Google Shape;227;p22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fmla="val 4261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fmla="val 19455857" name="adj"/>
            </a:avLst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9" name="Google Shape;22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8053" y="6524506"/>
            <a:ext cx="211455" cy="26431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Libre Baskerville"/>
              <a:buNone/>
            </a:pPr>
            <a:r>
              <a:rPr b="0" i="0" lang="en-US" sz="15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Product Positioning</a:t>
            </a:r>
            <a:endParaRPr b="0" i="0" sz="1500" u="none" cap="none" strike="noStrike"/>
          </a:p>
        </p:txBody>
      </p:sp>
      <p:sp>
        <p:nvSpPr>
          <p:cNvPr id="231" name="Google Shape;231;p22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200"/>
              <a:buFont typeface="DM Sans"/>
              <a:buNone/>
            </a:pPr>
            <a:r>
              <a:rPr b="0" i="0" lang="en-US" sz="12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Highlight top-rated products in campaigns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Dataset Overview</a:t>
            </a:r>
            <a:endParaRPr b="0" i="0" sz="4450" u="none" cap="none" strike="noStrike"/>
          </a:p>
        </p:txBody>
      </p:sp>
      <p:sp>
        <p:nvSpPr>
          <p:cNvPr id="56" name="Google Shape;56;p14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5850"/>
              <a:buFont typeface="Libre Baskerville"/>
              <a:buNone/>
            </a:pPr>
            <a:r>
              <a:rPr b="0" i="0" lang="en-US" sz="58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3,900</a:t>
            </a:r>
            <a:endParaRPr b="0" i="0" sz="5850" u="none" cap="none" strike="noStrike"/>
          </a:p>
        </p:txBody>
      </p:sp>
      <p:sp>
        <p:nvSpPr>
          <p:cNvPr id="57" name="Google Shape;57;p14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Total Purchases</a:t>
            </a:r>
            <a:endParaRPr b="0" i="0" sz="2200" u="none" cap="none" strike="noStrike"/>
          </a:p>
        </p:txBody>
      </p:sp>
      <p:sp>
        <p:nvSpPr>
          <p:cNvPr id="58" name="Google Shape;58;p14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Comprehensive transaction data</a:t>
            </a:r>
            <a:endParaRPr b="0" i="0" sz="1750" u="none" cap="none" strike="noStrike"/>
          </a:p>
        </p:txBody>
      </p:sp>
      <p:sp>
        <p:nvSpPr>
          <p:cNvPr id="59" name="Google Shape;59;p1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5850"/>
              <a:buFont typeface="Libre Baskerville"/>
              <a:buNone/>
            </a:pPr>
            <a:r>
              <a:rPr b="0" i="0" lang="en-US" sz="58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18</a:t>
            </a:r>
            <a:endParaRPr b="0" i="0" sz="5850" u="none" cap="none" strike="noStrike"/>
          </a:p>
        </p:txBody>
      </p:sp>
      <p:sp>
        <p:nvSpPr>
          <p:cNvPr id="60" name="Google Shape;60;p14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Columns</a:t>
            </a:r>
            <a:endParaRPr b="0" i="0" sz="2200" u="none" cap="none" strike="noStrike"/>
          </a:p>
        </p:txBody>
      </p:sp>
      <p:sp>
        <p:nvSpPr>
          <p:cNvPr id="61" name="Google Shape;61;p14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Customer demographics &amp; behavior</a:t>
            </a:r>
            <a:endParaRPr b="0" i="0" sz="175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5850"/>
              <a:buFont typeface="Libre Baskerville"/>
              <a:buNone/>
            </a:pPr>
            <a:r>
              <a:rPr b="0" i="0" lang="en-US" sz="58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37</a:t>
            </a:r>
            <a:endParaRPr b="0" i="0" sz="585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Missing Values</a:t>
            </a:r>
            <a:endParaRPr b="0" i="0" sz="2200" u="none" cap="none" strike="noStrike"/>
          </a:p>
        </p:txBody>
      </p:sp>
      <p:sp>
        <p:nvSpPr>
          <p:cNvPr id="64" name="Google Shape;64;p14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Only in Review Rating column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793805" y="1686050"/>
            <a:ext cx="10990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Preparation Process</a:t>
            </a:r>
            <a:endParaRPr b="0" i="0" sz="4450" u="none" cap="none" strike="noStrike"/>
          </a:p>
        </p:txBody>
      </p:sp>
      <p:sp>
        <p:nvSpPr>
          <p:cNvPr id="71" name="Google Shape;71;p15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1750" u="none" cap="none" strike="noStrike"/>
          </a:p>
        </p:txBody>
      </p:sp>
      <p:sp>
        <p:nvSpPr>
          <p:cNvPr id="72" name="Google Shape;72;p15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Loading</a:t>
            </a:r>
            <a:endParaRPr b="0" i="0" sz="2200" u="none" cap="none" strike="noStrike"/>
          </a:p>
        </p:txBody>
      </p:sp>
      <p:sp>
        <p:nvSpPr>
          <p:cNvPr id="74" name="Google Shape;74;p15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Imported dataset using pandas</a:t>
            </a:r>
            <a:endParaRPr b="0" i="0" sz="1750" u="none" cap="none" strike="noStrike"/>
          </a:p>
        </p:txBody>
      </p:sp>
      <p:sp>
        <p:nvSpPr>
          <p:cNvPr id="75" name="Google Shape;75;p15"/>
          <p:cNvSpPr/>
          <p:nvPr/>
        </p:nvSpPr>
        <p:spPr>
          <a:xfrm>
            <a:off x="5216962" y="2848451"/>
            <a:ext cx="226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b="0" i="0" sz="175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Initial Exploration</a:t>
            </a:r>
            <a:endParaRPr b="0" i="0" sz="2200" u="none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Structure check and summary statistics</a:t>
            </a:r>
            <a:endParaRPr b="0" i="0" sz="1750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b="0" i="0" sz="17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640123" y="3377800"/>
            <a:ext cx="4196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Missing Data Handling</a:t>
            </a:r>
            <a:endParaRPr b="0" i="0" sz="220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Imputed Review Rating with median values</a:t>
            </a:r>
            <a:endParaRPr b="0" i="0" sz="175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b="0" i="0" sz="17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93811" y="5520225"/>
            <a:ext cx="6291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Feature Engineering</a:t>
            </a:r>
            <a:endParaRPr b="0" i="0" sz="220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Created age groups and purchase frequency</a:t>
            </a:r>
            <a:endParaRPr b="0" i="0" sz="17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Libre Baskerville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  <a:endParaRPr b="0" i="0" sz="17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7428552" y="5520225"/>
            <a:ext cx="6291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Database Integration</a:t>
            </a:r>
            <a:endParaRPr b="0" i="0" sz="220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Connected to PostgreSQL for analysis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Revenue by Gender Analysis</a:t>
            </a:r>
            <a:endParaRPr b="0" i="0" sz="4450" u="none" cap="none" strike="noStrike"/>
          </a:p>
        </p:txBody>
      </p:sp>
      <p:pic>
        <p:nvPicPr>
          <p:cNvPr descr="preencoded.png"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510076"/>
            <a:ext cx="7604284" cy="400109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fmla="val 8063" name="adj"/>
            </a:avLst>
          </a:prstGeom>
          <a:solidFill>
            <a:srgbClr val="4032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Male</a:t>
            </a:r>
            <a:endParaRPr b="0" i="0" sz="17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fmla="val 8063" name="adj"/>
            </a:avLst>
          </a:prstGeom>
          <a:solidFill>
            <a:srgbClr val="CC9D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Female</a:t>
            </a:r>
            <a:endParaRPr b="0" i="0" sz="175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Insight</a:t>
            </a:r>
            <a:endParaRPr b="0" i="0" sz="220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Female customers generate slightly higher total revenue than male customers</a:t>
            </a:r>
            <a:endParaRPr b="0" i="0" sz="17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fmla="val 7181" name="adj"/>
            </a:avLst>
          </a:prstGeom>
          <a:solidFill>
            <a:srgbClr val="F3E4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" name="Google Shape;10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5910" y="4387929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Gender-based marketing strategies could optimize revenue streams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High-Value Discount Users</a:t>
            </a:r>
            <a:endParaRPr b="0" i="0" sz="4450" u="none" cap="none" strike="noStrike"/>
          </a:p>
        </p:txBody>
      </p:sp>
      <p:sp>
        <p:nvSpPr>
          <p:cNvPr id="114" name="Google Shape;114;p17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Customers using discounts while spending above average</a:t>
            </a:r>
            <a:endParaRPr b="0" i="0" sz="1750" u="none" cap="none" strike="noStrike"/>
          </a:p>
        </p:txBody>
      </p:sp>
      <p:sp>
        <p:nvSpPr>
          <p:cNvPr id="115" name="Google Shape;115;p17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fmla="val 7205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Smart Shoppers</a:t>
            </a:r>
            <a:endParaRPr b="0" i="0" sz="220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High spenders who maximize value with discounts</a:t>
            </a:r>
            <a:endParaRPr b="0" i="0" sz="1750" u="none" cap="none" strike="noStrike"/>
          </a:p>
        </p:txBody>
      </p:sp>
      <p:sp>
        <p:nvSpPr>
          <p:cNvPr id="118" name="Google Shape;118;p17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fmla="val 7205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Strategic Opportunity</a:t>
            </a:r>
            <a:endParaRPr b="0" i="0" sz="220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Target premium customers with exclusive offers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Top-Rated Products</a:t>
            </a:r>
            <a:endParaRPr b="0" i="0" sz="4450" u="none" cap="none" strike="noStrike"/>
          </a:p>
        </p:txBody>
      </p:sp>
      <p:pic>
        <p:nvPicPr>
          <p:cNvPr descr="preencoded.png"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130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2471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1812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1152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  <a:endParaRPr b="0" i="0" sz="220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Blouse</a:t>
            </a:r>
            <a:endParaRPr b="0" i="0" sz="220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Highest customer satisfaction</a:t>
            </a:r>
            <a:endParaRPr b="0" i="0" sz="1750" u="none" cap="none" strike="noStrike"/>
          </a:p>
        </p:txBody>
      </p:sp>
      <p:pic>
        <p:nvPicPr>
          <p:cNvPr descr="preencoded.png" id="136" name="Google Shape;13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5233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4574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9" name="Google Shape;1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3914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3255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  <a:endParaRPr b="0" i="0" sz="220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Dress</a:t>
            </a:r>
            <a:endParaRPr b="0" i="0" sz="220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Consistently excellent reviews</a:t>
            </a:r>
            <a:endParaRPr b="0" i="0" sz="1750" u="none" cap="none" strike="noStrike"/>
          </a:p>
        </p:txBody>
      </p:sp>
      <p:pic>
        <p:nvPicPr>
          <p:cNvPr descr="preencoded.png" id="144" name="Google Shape;14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7995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7336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6677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6017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5358" y="5344478"/>
            <a:ext cx="38266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b="0" i="0" sz="220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Shirt</a:t>
            </a:r>
            <a:endParaRPr b="0" i="0" sz="220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Strong customer approval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7" name="Google Shape;1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Shipping Preferences Impact</a:t>
            </a:r>
            <a:endParaRPr b="0" i="0" sz="4450" u="none" cap="none" strike="noStrike"/>
          </a:p>
        </p:txBody>
      </p:sp>
      <p:sp>
        <p:nvSpPr>
          <p:cNvPr id="159" name="Google Shape;159;p19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Express Shipping</a:t>
            </a:r>
            <a:endParaRPr b="0" i="0" sz="220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8900"/>
              <a:buFont typeface="Libre Baskerville"/>
              <a:buNone/>
            </a:pPr>
            <a:r>
              <a:rPr b="0" i="0" lang="en-US" sz="8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$65</a:t>
            </a:r>
            <a:endParaRPr b="0" i="0" sz="890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Average purchase amount</a:t>
            </a:r>
            <a:endParaRPr b="0" i="0" sz="175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Standard Shipping</a:t>
            </a:r>
            <a:endParaRPr b="0" i="0" sz="220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8900"/>
              <a:buFont typeface="Libre Baskerville"/>
              <a:buNone/>
            </a:pPr>
            <a:r>
              <a:rPr b="0" i="0" lang="en-US" sz="89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$58</a:t>
            </a:r>
            <a:endParaRPr b="0" i="0" sz="890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Average purchase amount</a:t>
            </a:r>
            <a:endParaRPr b="0" i="0" sz="175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Express shipping customers spend 12% more per transaction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Subscription Impact</a:t>
            </a:r>
            <a:endParaRPr b="0" i="0" sz="4450" u="none" cap="none" strike="noStrike"/>
          </a:p>
        </p:txBody>
      </p:sp>
      <p:sp>
        <p:nvSpPr>
          <p:cNvPr id="172" name="Google Shape;172;p20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68%</a:t>
            </a:r>
            <a:endParaRPr b="0" i="0" sz="4450" u="none" cap="none" strike="noStrike"/>
          </a:p>
        </p:txBody>
      </p:sp>
      <p:pic>
        <p:nvPicPr>
          <p:cNvPr descr="preencoded.png" id="173" name="Google Shape;1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932" y="2454712"/>
            <a:ext cx="3402330" cy="340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Higher Spend</a:t>
            </a:r>
            <a:endParaRPr b="0" i="0" sz="220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Subscribers vs non-subscribers</a:t>
            </a:r>
            <a:endParaRPr b="0" i="0" sz="1750" u="none" cap="none" strike="noStrike"/>
          </a:p>
        </p:txBody>
      </p:sp>
      <p:sp>
        <p:nvSpPr>
          <p:cNvPr id="176" name="Google Shape;176;p20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45%</a:t>
            </a:r>
            <a:endParaRPr b="0" i="0" sz="4450" u="none" cap="none" strike="noStrike"/>
          </a:p>
        </p:txBody>
      </p:sp>
      <p:pic>
        <p:nvPicPr>
          <p:cNvPr descr="preencoded.png" id="177" name="Google Shape;17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4035" y="2454712"/>
            <a:ext cx="3402330" cy="340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Revenue Share</a:t>
            </a:r>
            <a:endParaRPr b="0" i="0" sz="220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From subscription customers</a:t>
            </a:r>
            <a:endParaRPr b="0" i="0" sz="175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78%</a:t>
            </a:r>
            <a:endParaRPr b="0" i="0" sz="4450" u="none" cap="none" strike="noStrike"/>
          </a:p>
        </p:txBody>
      </p:sp>
      <p:pic>
        <p:nvPicPr>
          <p:cNvPr descr="preencoded.png" id="181" name="Google Shape;18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56138" y="2454712"/>
            <a:ext cx="3402330" cy="340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Loyalty Rate</a:t>
            </a:r>
            <a:endParaRPr b="0" i="0" sz="2200" u="none" cap="none" strike="noStrike"/>
          </a:p>
        </p:txBody>
      </p:sp>
      <p:sp>
        <p:nvSpPr>
          <p:cNvPr id="183" name="Google Shape;183;p20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Repeat purchase frequency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793800" y="1207425"/>
            <a:ext cx="13207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Customer Segmentation</a:t>
            </a:r>
            <a:endParaRPr b="0" i="0" sz="4450" u="none" cap="none" strike="noStrike"/>
          </a:p>
        </p:txBody>
      </p:sp>
      <p:pic>
        <p:nvPicPr>
          <p:cNvPr descr="preencoded.png"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348" y="2369820"/>
            <a:ext cx="2152055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500"/>
              <a:buFont typeface="Libre Baskerville"/>
              <a:buNone/>
            </a:pPr>
            <a:r>
              <a:rPr b="0" i="0" lang="en-US" sz="25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2500" u="none" cap="none" strike="noStrike"/>
          </a:p>
        </p:txBody>
      </p:sp>
      <p:sp>
        <p:nvSpPr>
          <p:cNvPr id="192" name="Google Shape;192;p21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Loyal</a:t>
            </a:r>
            <a:endParaRPr b="0" i="0" sz="2200" u="none" cap="none" strike="noStrike"/>
          </a:p>
        </p:txBody>
      </p:sp>
      <p:sp>
        <p:nvSpPr>
          <p:cNvPr id="193" name="Google Shape;193;p21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15% - High value customers</a:t>
            </a:r>
            <a:endParaRPr b="0" i="0" sz="1750" u="none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fmla="val 625116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5" name="Google Shape;19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2381" y="3733443"/>
            <a:ext cx="4304109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500"/>
              <a:buFont typeface="Libre Baskerville"/>
              <a:buNone/>
            </a:pPr>
            <a:r>
              <a:rPr b="0" i="0" lang="en-US" sz="25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b="0" i="0" sz="2500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Returning</a:t>
            </a:r>
            <a:endParaRPr b="0" i="0" sz="2200" u="none" cap="none" strike="noStrike"/>
          </a:p>
        </p:txBody>
      </p:sp>
      <p:sp>
        <p:nvSpPr>
          <p:cNvPr id="198" name="Google Shape;198;p21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35% - Regular shoppers</a:t>
            </a:r>
            <a:endParaRPr b="0" i="0" sz="1750" u="none" cap="none" strike="noStrike"/>
          </a:p>
        </p:txBody>
      </p:sp>
      <p:sp>
        <p:nvSpPr>
          <p:cNvPr id="199" name="Google Shape;199;p21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fmla="val 625116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0" name="Google Shape;20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294" y="5097066"/>
            <a:ext cx="6456164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500"/>
              <a:buFont typeface="Libre Baskerville"/>
              <a:buNone/>
            </a:pPr>
            <a:r>
              <a:rPr b="0" i="0" lang="en-US" sz="25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b="0" i="0" sz="2500" u="none" cap="none" strike="noStrike"/>
          </a:p>
        </p:txBody>
      </p:sp>
      <p:sp>
        <p:nvSpPr>
          <p:cNvPr id="202" name="Google Shape;202;p21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New</a:t>
            </a:r>
            <a:endParaRPr b="0" i="0" sz="2200" u="none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50% - First-time buyers</a:t>
            </a:r>
            <a:endParaRPr b="0" i="0" sz="17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Focus on converting New to Returning, Returning to Loyal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